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459" r:id="rId2"/>
    <p:sldId id="461" r:id="rId3"/>
    <p:sldId id="456" r:id="rId4"/>
    <p:sldId id="462" r:id="rId5"/>
    <p:sldId id="463" r:id="rId6"/>
    <p:sldId id="464" r:id="rId7"/>
    <p:sldId id="467" r:id="rId8"/>
    <p:sldId id="457" r:id="rId9"/>
    <p:sldId id="458" r:id="rId10"/>
  </p:sldIdLst>
  <p:sldSz cx="12192000" cy="6858000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0D890B1-445A-4533-B9AD-12E98DAC8AFA}">
          <p14:sldIdLst>
            <p14:sldId id="459"/>
            <p14:sldId id="461"/>
            <p14:sldId id="456"/>
            <p14:sldId id="462"/>
            <p14:sldId id="463"/>
            <p14:sldId id="464"/>
            <p14:sldId id="467"/>
            <p14:sldId id="457"/>
            <p14:sldId id="4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D575"/>
    <a:srgbClr val="EA5858"/>
    <a:srgbClr val="7DBEFF"/>
    <a:srgbClr val="E63A3A"/>
    <a:srgbClr val="000000"/>
    <a:srgbClr val="FFFFFF"/>
    <a:srgbClr val="FFFF99"/>
    <a:srgbClr val="DAE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78161" autoAdjust="0"/>
  </p:normalViewPr>
  <p:slideViewPr>
    <p:cSldViewPr snapToGrid="0">
      <p:cViewPr varScale="1">
        <p:scale>
          <a:sx n="111" d="100"/>
          <a:sy n="111" d="100"/>
        </p:scale>
        <p:origin x="823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0637"/>
    </p:cViewPr>
  </p:sorterViewPr>
  <p:notesViewPr>
    <p:cSldViewPr snapToGrid="0">
      <p:cViewPr varScale="1">
        <p:scale>
          <a:sx n="80" d="100"/>
          <a:sy n="80" d="100"/>
        </p:scale>
        <p:origin x="-2022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988E24-408E-44E6-9D78-74792B399A2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223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9322B19-7C0B-4402-B007-20590C9F4D44}" type="datetimeFigureOut">
              <a:rPr lang="en-GB" smtClean="0"/>
              <a:pPr/>
              <a:t>24/04/2023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996D569-0EFF-4340-88DC-DD853FD2F9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8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599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7D4B8C-49DD-4740-BF30-16C8C6365A6B}" type="slidenum">
              <a:rPr lang="de-DE" altLang="de-DE" sz="1300"/>
              <a:pPr>
                <a:spcBef>
                  <a:spcPct val="0"/>
                </a:spcBef>
              </a:pPr>
              <a:t>2</a:t>
            </a:fld>
            <a:endParaRPr lang="de-DE" altLang="de-DE" sz="13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81171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7D4B8C-49DD-4740-BF30-16C8C6365A6B}" type="slidenum">
              <a:rPr lang="de-DE" altLang="de-DE" sz="1300"/>
              <a:pPr>
                <a:spcBef>
                  <a:spcPct val="0"/>
                </a:spcBef>
              </a:pPr>
              <a:t>3</a:t>
            </a:fld>
            <a:endParaRPr lang="de-DE" altLang="de-DE" sz="13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02496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7D4B8C-49DD-4740-BF30-16C8C6365A6B}" type="slidenum">
              <a:rPr lang="de-DE" altLang="de-DE" sz="1300"/>
              <a:pPr>
                <a:spcBef>
                  <a:spcPct val="0"/>
                </a:spcBef>
              </a:pPr>
              <a:t>4</a:t>
            </a:fld>
            <a:endParaRPr lang="de-DE" altLang="de-DE" sz="13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5278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7D4B8C-49DD-4740-BF30-16C8C6365A6B}" type="slidenum">
              <a:rPr lang="de-DE" altLang="de-DE" sz="1300"/>
              <a:pPr>
                <a:spcBef>
                  <a:spcPct val="0"/>
                </a:spcBef>
              </a:pPr>
              <a:t>5</a:t>
            </a:fld>
            <a:endParaRPr lang="de-DE" altLang="de-DE" sz="13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12363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7D4B8C-49DD-4740-BF30-16C8C6365A6B}" type="slidenum">
              <a:rPr lang="de-DE" altLang="de-DE" sz="1300"/>
              <a:pPr>
                <a:spcBef>
                  <a:spcPct val="0"/>
                </a:spcBef>
              </a:pPr>
              <a:t>6</a:t>
            </a:fld>
            <a:endParaRPr lang="de-DE" altLang="de-DE" sz="13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494848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7D4B8C-49DD-4740-BF30-16C8C6365A6B}" type="slidenum">
              <a:rPr lang="de-DE" altLang="de-DE" sz="1300"/>
              <a:pPr>
                <a:spcBef>
                  <a:spcPct val="0"/>
                </a:spcBef>
              </a:pPr>
              <a:t>7</a:t>
            </a:fld>
            <a:endParaRPr lang="de-DE" altLang="de-DE" sz="13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72260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7D4B8C-49DD-4740-BF30-16C8C6365A6B}" type="slidenum">
              <a:rPr lang="de-DE" altLang="de-DE" sz="1300"/>
              <a:pPr>
                <a:spcBef>
                  <a:spcPct val="0"/>
                </a:spcBef>
              </a:pPr>
              <a:t>8</a:t>
            </a:fld>
            <a:endParaRPr lang="de-DE" altLang="de-DE" sz="13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86955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7D4B8C-49DD-4740-BF30-16C8C6365A6B}" type="slidenum">
              <a:rPr lang="de-DE" altLang="de-DE" sz="1300"/>
              <a:pPr>
                <a:spcBef>
                  <a:spcPct val="0"/>
                </a:spcBef>
              </a:pPr>
              <a:t>9</a:t>
            </a:fld>
            <a:endParaRPr lang="de-DE" altLang="de-DE" sz="13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446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bg>
      <p:bgPr>
        <a:gradFill>
          <a:gsLst>
            <a:gs pos="86000">
              <a:schemeClr val="bg1">
                <a:lumMod val="100000"/>
              </a:schemeClr>
            </a:gs>
            <a:gs pos="95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 userDrawn="1"/>
        </p:nvSpPr>
        <p:spPr>
          <a:xfrm>
            <a:off x="1866207" y="2492896"/>
            <a:ext cx="10325794" cy="14401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55573" y="2492897"/>
            <a:ext cx="9936427" cy="1470025"/>
          </a:xfrm>
          <a:prstGeom prst="rect">
            <a:avLst/>
          </a:prstGeom>
          <a:noFill/>
        </p:spPr>
        <p:txBody>
          <a:bodyPr lIns="1080000" rIns="324000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06283" y="3980656"/>
            <a:ext cx="8534400" cy="1752600"/>
          </a:xfrm>
          <a:prstGeom prst="rect">
            <a:avLst/>
          </a:prstGeom>
        </p:spPr>
        <p:txBody>
          <a:bodyPr rIns="324000"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GB" dirty="0"/>
          </a:p>
        </p:txBody>
      </p:sp>
      <p:pic>
        <p:nvPicPr>
          <p:cNvPr id="6" name="Picture 2" descr="D:\Work\Markus\CGL Logo\CGL_Logo-Text_300px.png">
            <a:extLst>
              <a:ext uri="{FF2B5EF4-FFF2-40B4-BE49-F238E27FC236}">
                <a16:creationId xmlns:a16="http://schemas.microsoft.com/office/drawing/2014/main" id="{7265DCFC-71D0-4537-988F-E663172DA709}"/>
              </a:ext>
            </a:extLst>
          </p:cNvPr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405" y="6348128"/>
            <a:ext cx="2207346" cy="5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22">
            <a:extLst>
              <a:ext uri="{FF2B5EF4-FFF2-40B4-BE49-F238E27FC236}">
                <a16:creationId xmlns:a16="http://schemas.microsoft.com/office/drawing/2014/main" id="{A657922A-4638-45FF-84C3-849BAFE132D7}"/>
              </a:ext>
            </a:extLst>
          </p:cNvPr>
          <p:cNvSpPr/>
          <p:nvPr userDrawn="1"/>
        </p:nvSpPr>
        <p:spPr>
          <a:xfrm>
            <a:off x="577788" y="2236627"/>
            <a:ext cx="1977989" cy="198446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25B6E8A-3622-4EBA-9100-142C78110A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" y="2411350"/>
            <a:ext cx="2518445" cy="18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6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 userDrawn="1"/>
        </p:nvSpPr>
        <p:spPr>
          <a:xfrm>
            <a:off x="0" y="1"/>
            <a:ext cx="12192029" cy="620203"/>
          </a:xfrm>
          <a:custGeom>
            <a:avLst/>
            <a:gdLst>
              <a:gd name="connsiteX0" fmla="*/ 0 w 9144000"/>
              <a:gd name="connsiteY0" fmla="*/ 0 h 616529"/>
              <a:gd name="connsiteX1" fmla="*/ 9144000 w 9144000"/>
              <a:gd name="connsiteY1" fmla="*/ 0 h 616529"/>
              <a:gd name="connsiteX2" fmla="*/ 9144000 w 9144000"/>
              <a:gd name="connsiteY2" fmla="*/ 616529 h 616529"/>
              <a:gd name="connsiteX3" fmla="*/ 0 w 9144000"/>
              <a:gd name="connsiteY3" fmla="*/ 616529 h 616529"/>
              <a:gd name="connsiteX4" fmla="*/ 0 w 9144000"/>
              <a:gd name="connsiteY4" fmla="*/ 0 h 616529"/>
              <a:gd name="connsiteX0" fmla="*/ 0 w 9144000"/>
              <a:gd name="connsiteY0" fmla="*/ 0 h 620202"/>
              <a:gd name="connsiteX1" fmla="*/ 9144000 w 9144000"/>
              <a:gd name="connsiteY1" fmla="*/ 0 h 620202"/>
              <a:gd name="connsiteX2" fmla="*/ 9144000 w 9144000"/>
              <a:gd name="connsiteY2" fmla="*/ 616529 h 620202"/>
              <a:gd name="connsiteX3" fmla="*/ 8340918 w 9144000"/>
              <a:gd name="connsiteY3" fmla="*/ 620202 h 620202"/>
              <a:gd name="connsiteX4" fmla="*/ 0 w 9144000"/>
              <a:gd name="connsiteY4" fmla="*/ 616529 h 620202"/>
              <a:gd name="connsiteX5" fmla="*/ 0 w 9144000"/>
              <a:gd name="connsiteY5" fmla="*/ 0 h 620202"/>
              <a:gd name="connsiteX0" fmla="*/ 0 w 9144000"/>
              <a:gd name="connsiteY0" fmla="*/ 0 h 620202"/>
              <a:gd name="connsiteX1" fmla="*/ 9144000 w 9144000"/>
              <a:gd name="connsiteY1" fmla="*/ 0 h 620202"/>
              <a:gd name="connsiteX2" fmla="*/ 9136048 w 9144000"/>
              <a:gd name="connsiteY2" fmla="*/ 513162 h 620202"/>
              <a:gd name="connsiteX3" fmla="*/ 8340918 w 9144000"/>
              <a:gd name="connsiteY3" fmla="*/ 620202 h 620202"/>
              <a:gd name="connsiteX4" fmla="*/ 0 w 9144000"/>
              <a:gd name="connsiteY4" fmla="*/ 616529 h 620202"/>
              <a:gd name="connsiteX5" fmla="*/ 0 w 9144000"/>
              <a:gd name="connsiteY5" fmla="*/ 0 h 620202"/>
              <a:gd name="connsiteX0" fmla="*/ 0 w 9144000"/>
              <a:gd name="connsiteY0" fmla="*/ 0 h 620202"/>
              <a:gd name="connsiteX1" fmla="*/ 9144000 w 9144000"/>
              <a:gd name="connsiteY1" fmla="*/ 0 h 620202"/>
              <a:gd name="connsiteX2" fmla="*/ 9136048 w 9144000"/>
              <a:gd name="connsiteY2" fmla="*/ 513162 h 620202"/>
              <a:gd name="connsiteX3" fmla="*/ 8340918 w 9144000"/>
              <a:gd name="connsiteY3" fmla="*/ 620202 h 620202"/>
              <a:gd name="connsiteX4" fmla="*/ 0 w 9144000"/>
              <a:gd name="connsiteY4" fmla="*/ 616529 h 620202"/>
              <a:gd name="connsiteX5" fmla="*/ 0 w 9144000"/>
              <a:gd name="connsiteY5" fmla="*/ 0 h 620202"/>
              <a:gd name="connsiteX0" fmla="*/ 0 w 9144000"/>
              <a:gd name="connsiteY0" fmla="*/ 0 h 620202"/>
              <a:gd name="connsiteX1" fmla="*/ 9144000 w 9144000"/>
              <a:gd name="connsiteY1" fmla="*/ 0 h 620202"/>
              <a:gd name="connsiteX2" fmla="*/ 9136048 w 9144000"/>
              <a:gd name="connsiteY2" fmla="*/ 513162 h 620202"/>
              <a:gd name="connsiteX3" fmla="*/ 8340918 w 9144000"/>
              <a:gd name="connsiteY3" fmla="*/ 620202 h 620202"/>
              <a:gd name="connsiteX4" fmla="*/ 0 w 9144000"/>
              <a:gd name="connsiteY4" fmla="*/ 616529 h 620202"/>
              <a:gd name="connsiteX5" fmla="*/ 0 w 9144000"/>
              <a:gd name="connsiteY5" fmla="*/ 0 h 620202"/>
              <a:gd name="connsiteX0" fmla="*/ 0 w 9144000"/>
              <a:gd name="connsiteY0" fmla="*/ 0 h 620202"/>
              <a:gd name="connsiteX1" fmla="*/ 9144000 w 9144000"/>
              <a:gd name="connsiteY1" fmla="*/ 0 h 620202"/>
              <a:gd name="connsiteX2" fmla="*/ 9136048 w 9144000"/>
              <a:gd name="connsiteY2" fmla="*/ 513162 h 620202"/>
              <a:gd name="connsiteX3" fmla="*/ 8340918 w 9144000"/>
              <a:gd name="connsiteY3" fmla="*/ 620202 h 620202"/>
              <a:gd name="connsiteX4" fmla="*/ 0 w 9144000"/>
              <a:gd name="connsiteY4" fmla="*/ 616529 h 620202"/>
              <a:gd name="connsiteX5" fmla="*/ 0 w 9144000"/>
              <a:gd name="connsiteY5" fmla="*/ 0 h 620202"/>
              <a:gd name="connsiteX0" fmla="*/ 0 w 9144000"/>
              <a:gd name="connsiteY0" fmla="*/ 0 h 620202"/>
              <a:gd name="connsiteX1" fmla="*/ 9144000 w 9144000"/>
              <a:gd name="connsiteY1" fmla="*/ 0 h 620202"/>
              <a:gd name="connsiteX2" fmla="*/ 9136048 w 9144000"/>
              <a:gd name="connsiteY2" fmla="*/ 401844 h 620202"/>
              <a:gd name="connsiteX3" fmla="*/ 8340918 w 9144000"/>
              <a:gd name="connsiteY3" fmla="*/ 620202 h 620202"/>
              <a:gd name="connsiteX4" fmla="*/ 0 w 9144000"/>
              <a:gd name="connsiteY4" fmla="*/ 616529 h 620202"/>
              <a:gd name="connsiteX5" fmla="*/ 0 w 9144000"/>
              <a:gd name="connsiteY5" fmla="*/ 0 h 620202"/>
              <a:gd name="connsiteX0" fmla="*/ 0 w 9144000"/>
              <a:gd name="connsiteY0" fmla="*/ 0 h 616529"/>
              <a:gd name="connsiteX1" fmla="*/ 9144000 w 9144000"/>
              <a:gd name="connsiteY1" fmla="*/ 0 h 616529"/>
              <a:gd name="connsiteX2" fmla="*/ 9136048 w 9144000"/>
              <a:gd name="connsiteY2" fmla="*/ 401844 h 616529"/>
              <a:gd name="connsiteX3" fmla="*/ 7927450 w 9144000"/>
              <a:gd name="connsiteY3" fmla="*/ 612251 h 616529"/>
              <a:gd name="connsiteX4" fmla="*/ 0 w 9144000"/>
              <a:gd name="connsiteY4" fmla="*/ 616529 h 616529"/>
              <a:gd name="connsiteX5" fmla="*/ 0 w 9144000"/>
              <a:gd name="connsiteY5" fmla="*/ 0 h 616529"/>
              <a:gd name="connsiteX0" fmla="*/ 0 w 9144022"/>
              <a:gd name="connsiteY0" fmla="*/ 0 h 616529"/>
              <a:gd name="connsiteX1" fmla="*/ 9144000 w 9144022"/>
              <a:gd name="connsiteY1" fmla="*/ 0 h 616529"/>
              <a:gd name="connsiteX2" fmla="*/ 9144000 w 9144022"/>
              <a:gd name="connsiteY2" fmla="*/ 401844 h 616529"/>
              <a:gd name="connsiteX3" fmla="*/ 7927450 w 9144022"/>
              <a:gd name="connsiteY3" fmla="*/ 612251 h 616529"/>
              <a:gd name="connsiteX4" fmla="*/ 0 w 9144022"/>
              <a:gd name="connsiteY4" fmla="*/ 616529 h 616529"/>
              <a:gd name="connsiteX5" fmla="*/ 0 w 9144022"/>
              <a:gd name="connsiteY5" fmla="*/ 0 h 616529"/>
              <a:gd name="connsiteX0" fmla="*/ 0 w 9144012"/>
              <a:gd name="connsiteY0" fmla="*/ 0 h 620203"/>
              <a:gd name="connsiteX1" fmla="*/ 9144000 w 9144012"/>
              <a:gd name="connsiteY1" fmla="*/ 0 h 620203"/>
              <a:gd name="connsiteX2" fmla="*/ 9144000 w 9144012"/>
              <a:gd name="connsiteY2" fmla="*/ 401844 h 620203"/>
              <a:gd name="connsiteX3" fmla="*/ 7116417 w 9144012"/>
              <a:gd name="connsiteY3" fmla="*/ 620203 h 620203"/>
              <a:gd name="connsiteX4" fmla="*/ 0 w 9144012"/>
              <a:gd name="connsiteY4" fmla="*/ 616529 h 620203"/>
              <a:gd name="connsiteX5" fmla="*/ 0 w 9144012"/>
              <a:gd name="connsiteY5" fmla="*/ 0 h 620203"/>
              <a:gd name="connsiteX0" fmla="*/ 0 w 9144022"/>
              <a:gd name="connsiteY0" fmla="*/ 0 h 620203"/>
              <a:gd name="connsiteX1" fmla="*/ 9144000 w 9144022"/>
              <a:gd name="connsiteY1" fmla="*/ 0 h 620203"/>
              <a:gd name="connsiteX2" fmla="*/ 9144000 w 9144022"/>
              <a:gd name="connsiteY2" fmla="*/ 401844 h 620203"/>
              <a:gd name="connsiteX3" fmla="*/ 7116417 w 9144022"/>
              <a:gd name="connsiteY3" fmla="*/ 620203 h 620203"/>
              <a:gd name="connsiteX4" fmla="*/ 0 w 9144022"/>
              <a:gd name="connsiteY4" fmla="*/ 616529 h 620203"/>
              <a:gd name="connsiteX5" fmla="*/ 0 w 9144022"/>
              <a:gd name="connsiteY5" fmla="*/ 0 h 62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22" h="620203">
                <a:moveTo>
                  <a:pt x="0" y="0"/>
                </a:moveTo>
                <a:lnTo>
                  <a:pt x="9144000" y="0"/>
                </a:lnTo>
                <a:lnTo>
                  <a:pt x="9144000" y="401844"/>
                </a:lnTo>
                <a:cubicBezTo>
                  <a:pt x="9149301" y="524988"/>
                  <a:pt x="8224299" y="616328"/>
                  <a:pt x="7116417" y="620203"/>
                </a:cubicBezTo>
                <a:lnTo>
                  <a:pt x="0" y="6165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grpSp>
        <p:nvGrpSpPr>
          <p:cNvPr id="17" name="Gruppieren 16"/>
          <p:cNvGrpSpPr/>
          <p:nvPr userDrawn="1"/>
        </p:nvGrpSpPr>
        <p:grpSpPr>
          <a:xfrm>
            <a:off x="1512482" y="6317638"/>
            <a:ext cx="10728201" cy="617366"/>
            <a:chOff x="1134361" y="6317638"/>
            <a:chExt cx="8046151" cy="617366"/>
          </a:xfrm>
        </p:grpSpPr>
        <p:sp>
          <p:nvSpPr>
            <p:cNvPr id="8" name="Ellipse 7"/>
            <p:cNvSpPr/>
            <p:nvPr userDrawn="1"/>
          </p:nvSpPr>
          <p:spPr>
            <a:xfrm>
              <a:off x="1134361" y="6317638"/>
              <a:ext cx="8046151" cy="567746"/>
            </a:xfrm>
            <a:custGeom>
              <a:avLst/>
              <a:gdLst>
                <a:gd name="connsiteX0" fmla="*/ 0 w 16057784"/>
                <a:gd name="connsiteY0" fmla="*/ 805627 h 1611254"/>
                <a:gd name="connsiteX1" fmla="*/ 8028892 w 16057784"/>
                <a:gd name="connsiteY1" fmla="*/ 0 h 1611254"/>
                <a:gd name="connsiteX2" fmla="*/ 16057784 w 16057784"/>
                <a:gd name="connsiteY2" fmla="*/ 805627 h 1611254"/>
                <a:gd name="connsiteX3" fmla="*/ 8028892 w 16057784"/>
                <a:gd name="connsiteY3" fmla="*/ 1611254 h 1611254"/>
                <a:gd name="connsiteX4" fmla="*/ 0 w 16057784"/>
                <a:gd name="connsiteY4" fmla="*/ 805627 h 1611254"/>
                <a:gd name="connsiteX0" fmla="*/ 34 w 16057818"/>
                <a:gd name="connsiteY0" fmla="*/ 805627 h 987683"/>
                <a:gd name="connsiteX1" fmla="*/ 8028926 w 16057818"/>
                <a:gd name="connsiteY1" fmla="*/ 0 h 987683"/>
                <a:gd name="connsiteX2" fmla="*/ 16057818 w 16057818"/>
                <a:gd name="connsiteY2" fmla="*/ 805627 h 987683"/>
                <a:gd name="connsiteX3" fmla="*/ 8106563 w 16057818"/>
                <a:gd name="connsiteY3" fmla="*/ 739986 h 987683"/>
                <a:gd name="connsiteX4" fmla="*/ 34 w 16057818"/>
                <a:gd name="connsiteY4" fmla="*/ 805627 h 987683"/>
                <a:gd name="connsiteX0" fmla="*/ 2 w 16057786"/>
                <a:gd name="connsiteY0" fmla="*/ 805627 h 999840"/>
                <a:gd name="connsiteX1" fmla="*/ 8028894 w 16057786"/>
                <a:gd name="connsiteY1" fmla="*/ 0 h 999840"/>
                <a:gd name="connsiteX2" fmla="*/ 16057786 w 16057786"/>
                <a:gd name="connsiteY2" fmla="*/ 805627 h 999840"/>
                <a:gd name="connsiteX3" fmla="*/ 8046146 w 16057786"/>
                <a:gd name="connsiteY3" fmla="*/ 791745 h 999840"/>
                <a:gd name="connsiteX4" fmla="*/ 2 w 16057786"/>
                <a:gd name="connsiteY4" fmla="*/ 805627 h 999840"/>
                <a:gd name="connsiteX0" fmla="*/ 2 w 16057786"/>
                <a:gd name="connsiteY0" fmla="*/ 805627 h 999840"/>
                <a:gd name="connsiteX1" fmla="*/ 8028894 w 16057786"/>
                <a:gd name="connsiteY1" fmla="*/ 0 h 999840"/>
                <a:gd name="connsiteX2" fmla="*/ 16057786 w 16057786"/>
                <a:gd name="connsiteY2" fmla="*/ 805627 h 999840"/>
                <a:gd name="connsiteX3" fmla="*/ 8046146 w 16057786"/>
                <a:gd name="connsiteY3" fmla="*/ 791745 h 999840"/>
                <a:gd name="connsiteX4" fmla="*/ 2 w 16057786"/>
                <a:gd name="connsiteY4" fmla="*/ 805627 h 999840"/>
                <a:gd name="connsiteX0" fmla="*/ 1 w 8638526"/>
                <a:gd name="connsiteY0" fmla="*/ 838411 h 858663"/>
                <a:gd name="connsiteX1" fmla="*/ 8028893 w 8638526"/>
                <a:gd name="connsiteY1" fmla="*/ 32784 h 858663"/>
                <a:gd name="connsiteX2" fmla="*/ 8035219 w 8638526"/>
                <a:gd name="connsiteY2" fmla="*/ 415717 h 858663"/>
                <a:gd name="connsiteX3" fmla="*/ 8046145 w 8638526"/>
                <a:gd name="connsiteY3" fmla="*/ 824529 h 858663"/>
                <a:gd name="connsiteX4" fmla="*/ 1 w 8638526"/>
                <a:gd name="connsiteY4" fmla="*/ 838411 h 858663"/>
                <a:gd name="connsiteX0" fmla="*/ 1 w 8638526"/>
                <a:gd name="connsiteY0" fmla="*/ 805627 h 825879"/>
                <a:gd name="connsiteX1" fmla="*/ 8028893 w 8638526"/>
                <a:gd name="connsiteY1" fmla="*/ 0 h 825879"/>
                <a:gd name="connsiteX2" fmla="*/ 8035219 w 8638526"/>
                <a:gd name="connsiteY2" fmla="*/ 382933 h 825879"/>
                <a:gd name="connsiteX3" fmla="*/ 8046145 w 8638526"/>
                <a:gd name="connsiteY3" fmla="*/ 791745 h 825879"/>
                <a:gd name="connsiteX4" fmla="*/ 1 w 8638526"/>
                <a:gd name="connsiteY4" fmla="*/ 805627 h 825879"/>
                <a:gd name="connsiteX0" fmla="*/ 1 w 8046145"/>
                <a:gd name="connsiteY0" fmla="*/ 805627 h 825879"/>
                <a:gd name="connsiteX1" fmla="*/ 8028893 w 8046145"/>
                <a:gd name="connsiteY1" fmla="*/ 0 h 825879"/>
                <a:gd name="connsiteX2" fmla="*/ 8035219 w 8046145"/>
                <a:gd name="connsiteY2" fmla="*/ 382933 h 825879"/>
                <a:gd name="connsiteX3" fmla="*/ 8046145 w 8046145"/>
                <a:gd name="connsiteY3" fmla="*/ 791745 h 825879"/>
                <a:gd name="connsiteX4" fmla="*/ 1 w 8046145"/>
                <a:gd name="connsiteY4" fmla="*/ 805627 h 825879"/>
                <a:gd name="connsiteX0" fmla="*/ 1 w 8046145"/>
                <a:gd name="connsiteY0" fmla="*/ 805627 h 825879"/>
                <a:gd name="connsiteX1" fmla="*/ 8028893 w 8046145"/>
                <a:gd name="connsiteY1" fmla="*/ 0 h 825879"/>
                <a:gd name="connsiteX2" fmla="*/ 8035219 w 8046145"/>
                <a:gd name="connsiteY2" fmla="*/ 382933 h 825879"/>
                <a:gd name="connsiteX3" fmla="*/ 8046145 w 8046145"/>
                <a:gd name="connsiteY3" fmla="*/ 791745 h 825879"/>
                <a:gd name="connsiteX4" fmla="*/ 1 w 8046145"/>
                <a:gd name="connsiteY4" fmla="*/ 805627 h 825879"/>
                <a:gd name="connsiteX0" fmla="*/ 1 w 8046145"/>
                <a:gd name="connsiteY0" fmla="*/ 805627 h 810849"/>
                <a:gd name="connsiteX1" fmla="*/ 8028893 w 8046145"/>
                <a:gd name="connsiteY1" fmla="*/ 0 h 810849"/>
                <a:gd name="connsiteX2" fmla="*/ 8035219 w 8046145"/>
                <a:gd name="connsiteY2" fmla="*/ 382933 h 810849"/>
                <a:gd name="connsiteX3" fmla="*/ 8046145 w 8046145"/>
                <a:gd name="connsiteY3" fmla="*/ 791745 h 810849"/>
                <a:gd name="connsiteX4" fmla="*/ 1 w 8046145"/>
                <a:gd name="connsiteY4" fmla="*/ 805627 h 810849"/>
                <a:gd name="connsiteX0" fmla="*/ 7 w 8046151"/>
                <a:gd name="connsiteY0" fmla="*/ 805627 h 810849"/>
                <a:gd name="connsiteX1" fmla="*/ 8028899 w 8046151"/>
                <a:gd name="connsiteY1" fmla="*/ 0 h 810849"/>
                <a:gd name="connsiteX2" fmla="*/ 8035225 w 8046151"/>
                <a:gd name="connsiteY2" fmla="*/ 382933 h 810849"/>
                <a:gd name="connsiteX3" fmla="*/ 8046151 w 8046151"/>
                <a:gd name="connsiteY3" fmla="*/ 791745 h 810849"/>
                <a:gd name="connsiteX4" fmla="*/ 7 w 8046151"/>
                <a:gd name="connsiteY4" fmla="*/ 805627 h 81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151" h="810849">
                  <a:moveTo>
                    <a:pt x="7" y="805627"/>
                  </a:moveTo>
                  <a:cubicBezTo>
                    <a:pt x="-2868" y="673670"/>
                    <a:pt x="832360" y="70449"/>
                    <a:pt x="8028899" y="0"/>
                  </a:cubicBezTo>
                  <a:cubicBezTo>
                    <a:pt x="8031007" y="240102"/>
                    <a:pt x="8035225" y="-62003"/>
                    <a:pt x="8035225" y="382933"/>
                  </a:cubicBezTo>
                  <a:cubicBezTo>
                    <a:pt x="8035225" y="827869"/>
                    <a:pt x="8031008" y="583273"/>
                    <a:pt x="8046151" y="791745"/>
                  </a:cubicBezTo>
                  <a:cubicBezTo>
                    <a:pt x="6646563" y="827688"/>
                    <a:pt x="2682055" y="801000"/>
                    <a:pt x="7" y="80562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/>
                <a:t> </a:t>
              </a:r>
              <a:endParaRPr lang="en-GB" sz="2400" dirty="0"/>
            </a:p>
          </p:txBody>
        </p:sp>
        <p:sp>
          <p:nvSpPr>
            <p:cNvPr id="12" name="Ellipse 11"/>
            <p:cNvSpPr/>
            <p:nvPr userDrawn="1"/>
          </p:nvSpPr>
          <p:spPr>
            <a:xfrm rot="19158632">
              <a:off x="1386468" y="6494638"/>
              <a:ext cx="69091" cy="4403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4" name="Ellipse 13"/>
            <p:cNvSpPr/>
            <p:nvPr userDrawn="1"/>
          </p:nvSpPr>
          <p:spPr>
            <a:xfrm rot="19158632">
              <a:off x="1559397" y="6494638"/>
              <a:ext cx="69091" cy="4403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5" name="Ellipse 14"/>
            <p:cNvSpPr/>
            <p:nvPr userDrawn="1"/>
          </p:nvSpPr>
          <p:spPr>
            <a:xfrm rot="19158632">
              <a:off x="1734320" y="6494638"/>
              <a:ext cx="69091" cy="4403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6" name="Ellipse 15"/>
            <p:cNvSpPr/>
            <p:nvPr userDrawn="1"/>
          </p:nvSpPr>
          <p:spPr>
            <a:xfrm rot="19158632">
              <a:off x="1912831" y="6494638"/>
              <a:ext cx="69091" cy="4403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3392" y="980728"/>
            <a:ext cx="10972800" cy="5112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  <a:defRPr sz="36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742950" indent="-285750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  <a:defRPr sz="2800">
                <a:latin typeface="+mj-lt"/>
              </a:defRPr>
            </a:lvl2pPr>
            <a:lvl3pPr marL="1143000" indent="-228600">
              <a:buClr>
                <a:schemeClr val="tx2">
                  <a:lumMod val="75000"/>
                </a:schemeClr>
              </a:buClr>
              <a:buFont typeface="Calibri" pitchFamily="34" charset="0"/>
              <a:buChar char="‐"/>
              <a:defRPr sz="2400">
                <a:latin typeface="+mj-lt"/>
              </a:defRPr>
            </a:lvl3pPr>
            <a:lvl4pPr marL="1600200" indent="-228600">
              <a:buClr>
                <a:schemeClr val="tx2">
                  <a:lumMod val="75000"/>
                </a:schemeClr>
              </a:buClr>
              <a:buFont typeface="Calibri" pitchFamily="34" charset="0"/>
              <a:buChar char="‐"/>
              <a:defRPr sz="2400">
                <a:latin typeface="+mj-lt"/>
              </a:defRPr>
            </a:lvl4pPr>
            <a:lvl5pPr marL="2057400" indent="-228600">
              <a:buClr>
                <a:schemeClr val="tx2">
                  <a:lumMod val="75000"/>
                </a:schemeClr>
              </a:buClr>
              <a:buFont typeface="Calibri" pitchFamily="34" charset="0"/>
              <a:buChar char="‐"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9442" y="6443813"/>
            <a:ext cx="6714525" cy="365125"/>
          </a:xfr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Wild Fire B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248215" y="6440020"/>
            <a:ext cx="947947" cy="365125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33ED156D-3AAB-41D6-BA15-ABA5D8C0B350}" type="slidenum">
              <a:rPr lang="en-GB" smtClean="0"/>
              <a:pPr/>
              <a:t>‹#›</a:t>
            </a:fld>
            <a:r>
              <a:rPr lang="en-GB" dirty="0"/>
              <a:t> </a:t>
            </a:r>
          </a:p>
          <a:p>
            <a:endParaRPr lang="en-GB" sz="1800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11185815" y="6324600"/>
            <a:ext cx="62400" cy="56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455721" y="55420"/>
            <a:ext cx="11949087" cy="57179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0B9B315-4545-4773-AC26-E25D24747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2" y="6332500"/>
            <a:ext cx="779656" cy="5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3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0" y="0"/>
            <a:ext cx="12192000" cy="907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58" y="907576"/>
            <a:ext cx="11448791" cy="5423931"/>
          </a:xfrm>
          <a:noFill/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E87D84-D34C-4A7E-A43A-A5C370545E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58008" y="66660"/>
            <a:ext cx="11217892" cy="7193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4" descr="D:\Work\Markus\CGL Logo\CGL_ColorsBar.jp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781"/>
            <a:ext cx="12192000" cy="567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07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Work\Markus\CGL Logo\CGL_ColorsBar.jp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8806"/>
            <a:ext cx="12192000" cy="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2228851"/>
            <a:ext cx="12192000" cy="15099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2286001"/>
            <a:ext cx="10515600" cy="13960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ETH Ligh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1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86000">
              <a:schemeClr val="bg1">
                <a:lumMod val="100000"/>
              </a:schemeClr>
            </a:gs>
            <a:gs pos="95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354922"/>
            <a:ext cx="12192000" cy="5030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566B73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0" y="6354922"/>
            <a:ext cx="1219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0953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5" r:id="rId3"/>
    <p:sldLayoutId id="2147483676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3395D2"/>
          </a:solidFill>
          <a:latin typeface="+mj-lt"/>
          <a:ea typeface="Open Sans" pitchFamily="34" charset="0"/>
          <a:cs typeface="Open Sans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5573" y="2620296"/>
            <a:ext cx="9936427" cy="1050651"/>
          </a:xfrm>
        </p:spPr>
        <p:txBody>
          <a:bodyPr>
            <a:noAutofit/>
          </a:bodyPr>
          <a:lstStyle/>
          <a:p>
            <a:r>
              <a:rPr lang="en-US" sz="3600" dirty="0"/>
              <a:t>Wild </a:t>
            </a:r>
            <a:r>
              <a:rPr lang="en-US" altLang="zh-CN" sz="3600" dirty="0"/>
              <a:t>Fire (B)</a:t>
            </a:r>
            <a:br>
              <a:rPr lang="en-US" altLang="zh-CN" sz="3600" dirty="0"/>
            </a:br>
            <a:r>
              <a:rPr lang="en-US" altLang="zh-CN" sz="3600" dirty="0"/>
              <a:t>Milestone Presentation</a:t>
            </a:r>
            <a:br>
              <a:rPr lang="en-US" sz="3600" dirty="0"/>
            </a:br>
            <a:endParaRPr lang="en-US" sz="2400" b="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0823" y="3980656"/>
            <a:ext cx="6552184" cy="1752600"/>
          </a:xfrm>
        </p:spPr>
        <p:txBody>
          <a:bodyPr/>
          <a:lstStyle/>
          <a:p>
            <a:r>
              <a:rPr lang="en-US" sz="1600" b="0" i="0" dirty="0">
                <a:solidFill>
                  <a:srgbClr val="1D2125"/>
                </a:solidFill>
                <a:effectLst/>
                <a:latin typeface="Arial" panose="020B0604020202020204" pitchFamily="34" charset="0"/>
              </a:rPr>
              <a:t>Stuart </a:t>
            </a:r>
            <a:r>
              <a:rPr lang="en-US" sz="1600" b="0" i="0" dirty="0" err="1">
                <a:solidFill>
                  <a:srgbClr val="1D2125"/>
                </a:solidFill>
                <a:effectLst/>
                <a:latin typeface="Arial" panose="020B0604020202020204" pitchFamily="34" charset="0"/>
              </a:rPr>
              <a:t>Heeb</a:t>
            </a:r>
            <a:br>
              <a:rPr lang="en-US" sz="1600" dirty="0"/>
            </a:br>
            <a:r>
              <a:rPr lang="en-US" sz="1600" b="0" i="0" dirty="0">
                <a:solidFill>
                  <a:srgbClr val="1D2125"/>
                </a:solidFill>
                <a:effectLst/>
                <a:latin typeface="Arial" panose="020B0604020202020204" pitchFamily="34" charset="0"/>
              </a:rPr>
              <a:t>Johannes Kurz</a:t>
            </a:r>
            <a:br>
              <a:rPr lang="en-US" sz="1600" dirty="0"/>
            </a:br>
            <a:r>
              <a:rPr lang="en-US" sz="1600" b="0" i="0" dirty="0">
                <a:solidFill>
                  <a:srgbClr val="1D2125"/>
                </a:solidFill>
                <a:effectLst/>
                <a:latin typeface="Arial" panose="020B0604020202020204" pitchFamily="34" charset="0"/>
              </a:rPr>
              <a:t>Yitong Xia</a:t>
            </a:r>
            <a:br>
              <a:rPr lang="en-US" sz="1600" dirty="0"/>
            </a:br>
            <a:r>
              <a:rPr lang="en-US" sz="1600" b="0" i="0" dirty="0" err="1">
                <a:solidFill>
                  <a:srgbClr val="1D2125"/>
                </a:solidFill>
                <a:effectLst/>
                <a:latin typeface="Arial" panose="020B0604020202020204" pitchFamily="34" charset="0"/>
              </a:rPr>
              <a:t>Yingyan</a:t>
            </a:r>
            <a:r>
              <a:rPr lang="en-US" sz="1600" b="0" i="0" dirty="0">
                <a:solidFill>
                  <a:srgbClr val="1D2125"/>
                </a:solidFill>
                <a:effectLst/>
                <a:latin typeface="Arial" panose="020B0604020202020204" pitchFamily="34" charset="0"/>
              </a:rPr>
              <a:t> Xu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480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7"/>
    </mc:Choice>
    <mc:Fallback xmlns="">
      <p:transition spd="slow" advTm="4022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Milestone 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Wild Fire 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156D-3AAB-41D6-BA15-ABA5D8C0B350}" type="slidenum">
              <a:rPr lang="en-GB" smtClean="0"/>
              <a:pPr/>
              <a:t>2</a:t>
            </a:fld>
            <a:r>
              <a:rPr lang="en-GB"/>
              <a:t>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CDAAC-9DD1-4FB9-8B8E-5E95F62C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0535146" cy="511256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35000"/>
              </a:spcBef>
              <a:buNone/>
            </a:pPr>
            <a:r>
              <a:rPr lang="en-US" altLang="de-DE" sz="2800" dirty="0"/>
              <a:t>Reminder of Goals</a:t>
            </a:r>
          </a:p>
          <a:p>
            <a:pPr lvl="1" eaLnBrk="1" hangingPunct="1">
              <a:spcBef>
                <a:spcPct val="15000"/>
              </a:spcBef>
            </a:pP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do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want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visualize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lvl="2">
              <a:spcBef>
                <a:spcPct val="15000"/>
              </a:spcBef>
            </a:pPr>
            <a:r>
              <a:rPr lang="de-DE" sz="2000" dirty="0" err="1"/>
              <a:t>Temperatures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burning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.</a:t>
            </a:r>
          </a:p>
          <a:p>
            <a:pPr lvl="2">
              <a:spcBef>
                <a:spcPct val="15000"/>
              </a:spcBef>
            </a:pPr>
            <a:r>
              <a:rPr lang="en-US" sz="2000" dirty="0"/>
              <a:t>Bulk density (vegetation density) under burning process.</a:t>
            </a:r>
          </a:p>
          <a:p>
            <a:pPr lvl="2">
              <a:spcBef>
                <a:spcPct val="15000"/>
              </a:spcBef>
            </a:pPr>
            <a:r>
              <a:rPr lang="de-DE" sz="2000" dirty="0"/>
              <a:t>Wind </a:t>
            </a:r>
            <a:r>
              <a:rPr lang="de-DE" sz="2000" dirty="0" err="1"/>
              <a:t>velocity</a:t>
            </a:r>
            <a:r>
              <a:rPr lang="de-DE" sz="2000" dirty="0"/>
              <a:t> and </a:t>
            </a:r>
            <a:r>
              <a:rPr lang="de-DE" sz="2000" dirty="0" err="1"/>
              <a:t>vorticity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.</a:t>
            </a:r>
          </a:p>
          <a:p>
            <a:pPr lvl="2">
              <a:spcBef>
                <a:spcPct val="15000"/>
              </a:spcBef>
            </a:pPr>
            <a:r>
              <a:rPr lang="de-DE" sz="2000" dirty="0" err="1"/>
              <a:t>Factors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contribute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en-US" altLang="zh-CN" sz="2000" dirty="0"/>
              <a:t>V</a:t>
            </a:r>
            <a:r>
              <a:rPr lang="de-DE" sz="2000" dirty="0" err="1"/>
              <a:t>orticity-driven</a:t>
            </a:r>
            <a:r>
              <a:rPr lang="de-DE" sz="2000" dirty="0"/>
              <a:t> Lateral </a:t>
            </a:r>
            <a:r>
              <a:rPr lang="de-DE" sz="2000" dirty="0" err="1"/>
              <a:t>Spreading</a:t>
            </a:r>
            <a:r>
              <a:rPr lang="de-DE" sz="2000" dirty="0"/>
              <a:t> (VLS) </a:t>
            </a:r>
            <a:r>
              <a:rPr lang="de-DE" sz="2000" dirty="0" err="1"/>
              <a:t>behvior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fire</a:t>
            </a:r>
            <a:r>
              <a:rPr lang="de-DE" sz="2000" dirty="0"/>
              <a:t>.</a:t>
            </a:r>
          </a:p>
          <a:p>
            <a:pPr lvl="2">
              <a:spcBef>
                <a:spcPct val="15000"/>
              </a:spcBef>
            </a:pP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pPr lvl="2">
              <a:spcBef>
                <a:spcPct val="15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4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Milestone 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Wild Fire 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156D-3AAB-41D6-BA15-ABA5D8C0B350}" type="slidenum">
              <a:rPr lang="en-GB" smtClean="0"/>
              <a:pPr/>
              <a:t>3</a:t>
            </a:fld>
            <a:r>
              <a:rPr lang="en-GB"/>
              <a:t>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CDAAC-9DD1-4FB9-8B8E-5E95F62C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0535146" cy="511256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35000"/>
              </a:spcBef>
              <a:buNone/>
            </a:pPr>
            <a:r>
              <a:rPr lang="en-US" altLang="de-DE" sz="2800" dirty="0"/>
              <a:t>Current State</a:t>
            </a:r>
          </a:p>
          <a:p>
            <a:pPr lvl="1" eaLnBrk="1" hangingPunct="1">
              <a:spcBef>
                <a:spcPct val="15000"/>
              </a:spcBef>
            </a:pP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How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do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want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visualize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things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? And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rgbClr val="00B050"/>
                </a:solidFill>
              </a:rPr>
              <a:t>have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de-DE" sz="2400" dirty="0" err="1">
                <a:solidFill>
                  <a:srgbClr val="C00000"/>
                </a:solidFill>
              </a:rPr>
              <a:t>haven‘t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achieved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pPr lvl="2">
              <a:spcBef>
                <a:spcPct val="15000"/>
              </a:spcBef>
            </a:pPr>
            <a:r>
              <a:rPr lang="en-US" sz="2000" dirty="0">
                <a:solidFill>
                  <a:srgbClr val="00B050"/>
                </a:solidFill>
              </a:rPr>
              <a:t>Volume rendering</a:t>
            </a:r>
            <a:r>
              <a:rPr lang="en-US" sz="2000" dirty="0"/>
              <a:t>: fire, soil , vegetation.</a:t>
            </a:r>
          </a:p>
          <a:p>
            <a:pPr lvl="2">
              <a:spcBef>
                <a:spcPct val="15000"/>
              </a:spcBef>
            </a:pPr>
            <a:r>
              <a:rPr lang="en-US" sz="2000" dirty="0">
                <a:solidFill>
                  <a:srgbClr val="00B050"/>
                </a:solidFill>
              </a:rPr>
              <a:t>Streamline</a:t>
            </a:r>
            <a:r>
              <a:rPr lang="en-US" sz="2000" dirty="0"/>
              <a:t>: wind velocity field.</a:t>
            </a:r>
          </a:p>
          <a:p>
            <a:pPr lvl="2">
              <a:spcBef>
                <a:spcPct val="15000"/>
              </a:spcBef>
            </a:pPr>
            <a:r>
              <a:rPr lang="en-US" sz="2000" dirty="0">
                <a:solidFill>
                  <a:srgbClr val="00B050"/>
                </a:solidFill>
              </a:rPr>
              <a:t>Vorticity field</a:t>
            </a:r>
            <a:r>
              <a:rPr lang="en-US" sz="2000" dirty="0"/>
              <a:t>: wind velocity field -&gt; gradient -&gt; wind vorticity field.</a:t>
            </a:r>
          </a:p>
          <a:p>
            <a:pPr lvl="2">
              <a:spcBef>
                <a:spcPct val="15000"/>
              </a:spcBef>
            </a:pPr>
            <a:r>
              <a:rPr lang="en-US" sz="2000" dirty="0">
                <a:solidFill>
                  <a:srgbClr val="00B050"/>
                </a:solidFill>
              </a:rPr>
              <a:t>Animations</a:t>
            </a:r>
            <a:r>
              <a:rPr lang="en-US" sz="2000" dirty="0"/>
              <a:t>: the evolution of fire on the full “backcurve40” dataset (70GB).</a:t>
            </a:r>
          </a:p>
          <a:p>
            <a:pPr lvl="2">
              <a:spcBef>
                <a:spcPct val="15000"/>
              </a:spcBef>
            </a:pPr>
            <a:r>
              <a:rPr lang="en-US" sz="2000" dirty="0" err="1">
                <a:solidFill>
                  <a:schemeClr val="accent4"/>
                </a:solidFill>
              </a:rPr>
              <a:t>Isosurfaces</a:t>
            </a:r>
            <a:r>
              <a:rPr lang="en-US" sz="2000" dirty="0"/>
              <a:t>: more precise contours of fire, decided by oxygen level and fire-induced heat.</a:t>
            </a:r>
          </a:p>
          <a:p>
            <a:pPr lvl="2">
              <a:spcBef>
                <a:spcPct val="15000"/>
              </a:spcBef>
            </a:pPr>
            <a:r>
              <a:rPr lang="en-US" sz="2000" dirty="0">
                <a:solidFill>
                  <a:schemeClr val="accent4"/>
                </a:solidFill>
              </a:rPr>
              <a:t>Quantitative Analysis</a:t>
            </a:r>
            <a:r>
              <a:rPr lang="en-US" sz="2000" dirty="0"/>
              <a:t>: on how terrain and vorticity influence the VLS behavior.</a:t>
            </a:r>
          </a:p>
          <a:p>
            <a:pPr lvl="2">
              <a:spcBef>
                <a:spcPct val="15000"/>
              </a:spcBef>
            </a:pPr>
            <a:r>
              <a:rPr lang="en-US" sz="2000" dirty="0">
                <a:solidFill>
                  <a:schemeClr val="accent4"/>
                </a:solidFill>
              </a:rPr>
              <a:t>Implementation in VTK.</a:t>
            </a:r>
          </a:p>
          <a:p>
            <a:pPr lvl="1" eaLnBrk="1" hangingPunct="1">
              <a:spcBef>
                <a:spcPct val="15000"/>
              </a:spcBef>
            </a:pPr>
            <a:endParaRPr lang="de-DE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1" eaLnBrk="1" hangingPunct="1">
              <a:spcBef>
                <a:spcPct val="15000"/>
              </a:spcBef>
            </a:pP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Are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on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or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behind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lvl="2">
              <a:spcBef>
                <a:spcPct val="15000"/>
              </a:spcBef>
            </a:pPr>
            <a:r>
              <a:rPr lang="de-DE" sz="2000" dirty="0"/>
              <a:t>On </a:t>
            </a:r>
            <a:r>
              <a:rPr lang="de-DE" sz="2000" dirty="0" err="1"/>
              <a:t>schedule</a:t>
            </a:r>
            <a:r>
              <a:rPr lang="de-DE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28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Milestone 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Wild Fire 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156D-3AAB-41D6-BA15-ABA5D8C0B350}" type="slidenum">
              <a:rPr lang="en-GB" smtClean="0"/>
              <a:pPr/>
              <a:t>4</a:t>
            </a:fld>
            <a:r>
              <a:rPr lang="en-GB"/>
              <a:t>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CDAAC-9DD1-4FB9-8B8E-5E95F62C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0535146" cy="2853853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35000"/>
              </a:spcBef>
              <a:buNone/>
            </a:pPr>
            <a:r>
              <a:rPr lang="en-US" altLang="de-DE" sz="2800" dirty="0"/>
              <a:t>Results</a:t>
            </a:r>
          </a:p>
          <a:p>
            <a:pPr lvl="1" eaLnBrk="1" hangingPunct="1">
              <a:spcBef>
                <a:spcPct val="15000"/>
              </a:spcBef>
            </a:pP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</a:rPr>
              <a:t>egetation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, Soil</a:t>
            </a:r>
          </a:p>
          <a:p>
            <a:pPr lvl="2">
              <a:spcBef>
                <a:spcPct val="15000"/>
              </a:spcBef>
            </a:pPr>
            <a:r>
              <a:rPr lang="en-US" altLang="zh-CN" sz="1800" dirty="0"/>
              <a:t>Takes the bottom few layers of the curvilinear data. </a:t>
            </a:r>
          </a:p>
          <a:p>
            <a:pPr lvl="3">
              <a:spcBef>
                <a:spcPct val="15000"/>
              </a:spcBef>
            </a:pPr>
            <a:r>
              <a:rPr lang="en-US" altLang="zh-CN" sz="1800" b="1" dirty="0"/>
              <a:t>Vegetation</a:t>
            </a:r>
            <a:r>
              <a:rPr lang="en-US" altLang="zh-CN" sz="1800" dirty="0"/>
              <a:t>: resample to </a:t>
            </a:r>
            <a:r>
              <a:rPr lang="en-US" altLang="zh-CN" sz="1800" dirty="0" err="1"/>
              <a:t>ImageData</a:t>
            </a:r>
            <a:r>
              <a:rPr lang="en-US" altLang="zh-CN" sz="1800" dirty="0"/>
              <a:t> and use directly volume rendering.</a:t>
            </a:r>
          </a:p>
          <a:p>
            <a:pPr lvl="3">
              <a:spcBef>
                <a:spcPct val="15000"/>
              </a:spcBef>
            </a:pPr>
            <a:r>
              <a:rPr lang="en-US" altLang="zh-CN" sz="1800" b="1" dirty="0"/>
              <a:t>Soil</a:t>
            </a:r>
            <a:r>
              <a:rPr lang="en-US" altLang="zh-CN" sz="1800" dirty="0"/>
              <a:t>: thinner than vegetation layer and rendered as surface for best visual effects.</a:t>
            </a:r>
          </a:p>
          <a:p>
            <a:pPr lvl="3">
              <a:spcBef>
                <a:spcPct val="15000"/>
              </a:spcBef>
            </a:pPr>
            <a:r>
              <a:rPr lang="en-US" altLang="zh-CN" sz="1800" b="1" dirty="0"/>
              <a:t>Composition</a:t>
            </a:r>
            <a:r>
              <a:rPr lang="en-US" altLang="zh-CN" sz="1800" dirty="0"/>
              <a:t>: show a more realistic vegetation scene and the trace of fire (disappeared vegetation and scorched land) after burning.</a:t>
            </a:r>
          </a:p>
          <a:p>
            <a:pPr marL="457200" lvl="1" indent="0" eaLnBrk="1" hangingPunct="1">
              <a:spcBef>
                <a:spcPct val="15000"/>
              </a:spcBef>
              <a:buNone/>
            </a:pPr>
            <a:endParaRPr lang="de-D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A5BE5D-04BE-577F-E15A-8E66A30C22A6}"/>
              </a:ext>
            </a:extLst>
          </p:cNvPr>
          <p:cNvSpPr txBox="1"/>
          <p:nvPr/>
        </p:nvSpPr>
        <p:spPr>
          <a:xfrm>
            <a:off x="4169670" y="433730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n-lt"/>
              </a:rPr>
              <a:t>+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D9A87D-A7A0-29E6-04E9-63FBBAC8977C}"/>
              </a:ext>
            </a:extLst>
          </p:cNvPr>
          <p:cNvSpPr txBox="1"/>
          <p:nvPr/>
        </p:nvSpPr>
        <p:spPr>
          <a:xfrm>
            <a:off x="6922830" y="435647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n-lt"/>
              </a:rPr>
              <a:t>=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D809A89-6151-F415-4077-C0A7C74A7588}"/>
              </a:ext>
            </a:extLst>
          </p:cNvPr>
          <p:cNvGrpSpPr/>
          <p:nvPr/>
        </p:nvGrpSpPr>
        <p:grpSpPr>
          <a:xfrm>
            <a:off x="1203303" y="3384573"/>
            <a:ext cx="3538159" cy="2936301"/>
            <a:chOff x="442902" y="3004060"/>
            <a:chExt cx="3538159" cy="293630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2244090-B2CC-6DA2-7091-50F0C48C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02" y="3004060"/>
              <a:ext cx="3538159" cy="2897062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DB43068-16D9-6009-FB8A-0A92708D1E7E}"/>
                </a:ext>
              </a:extLst>
            </p:cNvPr>
            <p:cNvSpPr txBox="1"/>
            <p:nvPr/>
          </p:nvSpPr>
          <p:spPr>
            <a:xfrm>
              <a:off x="1861984" y="5663362"/>
              <a:ext cx="9107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Vegetation</a:t>
              </a:r>
              <a:endParaRPr lang="en-US" sz="11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6EBB446-C381-27A8-16FD-CDCC07BBBEF2}"/>
              </a:ext>
            </a:extLst>
          </p:cNvPr>
          <p:cNvGrpSpPr/>
          <p:nvPr/>
        </p:nvGrpSpPr>
        <p:grpSpPr>
          <a:xfrm>
            <a:off x="3977863" y="3384573"/>
            <a:ext cx="3538159" cy="2960150"/>
            <a:chOff x="3871999" y="2980210"/>
            <a:chExt cx="3538159" cy="296015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7F1B62A-C1BA-14C1-6609-B19AFD77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1999" y="2980210"/>
              <a:ext cx="3538159" cy="2897062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847959C-A40D-D553-BAAB-A4B763A0DA93}"/>
                </a:ext>
              </a:extLst>
            </p:cNvPr>
            <p:cNvSpPr txBox="1"/>
            <p:nvPr/>
          </p:nvSpPr>
          <p:spPr>
            <a:xfrm>
              <a:off x="5240253" y="5663361"/>
              <a:ext cx="9107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Soil</a:t>
              </a:r>
              <a:endParaRPr lang="en-US" sz="1100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E67C991-8F71-7BB2-25BF-76A39CF39939}"/>
              </a:ext>
            </a:extLst>
          </p:cNvPr>
          <p:cNvGrpSpPr/>
          <p:nvPr/>
        </p:nvGrpSpPr>
        <p:grpSpPr>
          <a:xfrm>
            <a:off x="6922830" y="3384573"/>
            <a:ext cx="3538159" cy="2897062"/>
            <a:chOff x="7559092" y="2980210"/>
            <a:chExt cx="3538159" cy="289706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42ECD2-BC7D-A9AB-F1A7-3FFEF5DB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092" y="2980210"/>
              <a:ext cx="3538159" cy="2897062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51C4046-19AF-2FFC-5473-267C3E7E0717}"/>
                </a:ext>
              </a:extLst>
            </p:cNvPr>
            <p:cNvSpPr txBox="1"/>
            <p:nvPr/>
          </p:nvSpPr>
          <p:spPr>
            <a:xfrm>
              <a:off x="8917517" y="5600273"/>
              <a:ext cx="10228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Composition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852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Milestone 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Wild Fire 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156D-3AAB-41D6-BA15-ABA5D8C0B350}" type="slidenum">
              <a:rPr lang="en-GB" smtClean="0"/>
              <a:pPr/>
              <a:t>5</a:t>
            </a:fld>
            <a:r>
              <a:rPr lang="en-GB"/>
              <a:t>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CDAAC-9DD1-4FB9-8B8E-5E95F62C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0535146" cy="511256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35000"/>
              </a:spcBef>
              <a:buNone/>
            </a:pPr>
            <a:r>
              <a:rPr lang="en-US" altLang="de-DE" sz="2800" dirty="0"/>
              <a:t>Results</a:t>
            </a:r>
          </a:p>
          <a:p>
            <a:pPr lvl="1" eaLnBrk="1" hangingPunct="1">
              <a:spcBef>
                <a:spcPct val="1500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Fire,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Watervapor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 eaLnBrk="1" hangingPunct="1">
              <a:spcBef>
                <a:spcPct val="15000"/>
              </a:spcBef>
              <a:buNone/>
            </a:pPr>
            <a:endParaRPr lang="de-D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B8EE90A-DB77-E9B5-3C53-39F776DE53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2" y="1936234"/>
            <a:ext cx="4413841" cy="36140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E71B5FF-34F0-68BC-663F-650A356784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02" y="1936234"/>
            <a:ext cx="4413841" cy="361407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BC9D8DB-4F29-7571-DD2A-0AD93D3297E8}"/>
              </a:ext>
            </a:extLst>
          </p:cNvPr>
          <p:cNvSpPr txBox="1"/>
          <p:nvPr/>
        </p:nvSpPr>
        <p:spPr>
          <a:xfrm>
            <a:off x="3050265" y="5738772"/>
            <a:ext cx="910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Fire</a:t>
            </a:r>
            <a:endParaRPr lang="en-US" sz="11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593ABB-6EFF-9099-0156-C6DDEA509215}"/>
              </a:ext>
            </a:extLst>
          </p:cNvPr>
          <p:cNvSpPr txBox="1"/>
          <p:nvPr/>
        </p:nvSpPr>
        <p:spPr>
          <a:xfrm>
            <a:off x="8315439" y="5738771"/>
            <a:ext cx="13742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Fire + </a:t>
            </a:r>
            <a:r>
              <a:rPr lang="en-US" altLang="zh-CN" sz="1200" dirty="0" err="1"/>
              <a:t>Watervapor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34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Milestone 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Wild Fire 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156D-3AAB-41D6-BA15-ABA5D8C0B350}" type="slidenum">
              <a:rPr lang="en-GB" smtClean="0"/>
              <a:pPr/>
              <a:t>6</a:t>
            </a:fld>
            <a:r>
              <a:rPr lang="en-GB"/>
              <a:t>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CDAAC-9DD1-4FB9-8B8E-5E95F62C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0535146" cy="511256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35000"/>
              </a:spcBef>
              <a:buNone/>
            </a:pPr>
            <a:r>
              <a:rPr lang="en-US" altLang="de-DE" sz="2800" dirty="0"/>
              <a:t>Results</a:t>
            </a:r>
          </a:p>
          <a:p>
            <a:pPr marL="457200" lvl="1" indent="0">
              <a:spcBef>
                <a:spcPct val="15000"/>
              </a:spcBef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Velocity Field’s Streamlines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 eaLnBrk="1" hangingPunct="1">
              <a:spcBef>
                <a:spcPct val="15000"/>
              </a:spcBef>
              <a:buNone/>
            </a:pPr>
            <a:endParaRPr lang="de-D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0DB0B7-5C0F-B2DD-DE4C-1A8D9A34438D}"/>
              </a:ext>
            </a:extLst>
          </p:cNvPr>
          <p:cNvSpPr txBox="1"/>
          <p:nvPr/>
        </p:nvSpPr>
        <p:spPr>
          <a:xfrm>
            <a:off x="7168946" y="1508852"/>
            <a:ext cx="6255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1500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Vorticity Field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FCF006-919D-937A-0D2B-AFFDFAE106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0" y="2058782"/>
            <a:ext cx="4663491" cy="38184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30550D-E0E8-F413-C637-5F9B60DA7E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241" y="2058782"/>
            <a:ext cx="4663491" cy="38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Milestone 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Wild Fire 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156D-3AAB-41D6-BA15-ABA5D8C0B350}" type="slidenum">
              <a:rPr lang="en-GB" smtClean="0"/>
              <a:pPr/>
              <a:t>7</a:t>
            </a:fld>
            <a:r>
              <a:rPr lang="en-GB"/>
              <a:t>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CDAAC-9DD1-4FB9-8B8E-5E95F62C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0535146" cy="511256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35000"/>
              </a:spcBef>
              <a:buNone/>
            </a:pPr>
            <a:r>
              <a:rPr lang="en-US" altLang="de-DE" sz="2800" dirty="0"/>
              <a:t>Results</a:t>
            </a:r>
          </a:p>
          <a:p>
            <a:pPr lvl="1" eaLnBrk="1" hangingPunct="1">
              <a:spcBef>
                <a:spcPct val="1500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Assemble everything: just fire, with streamlines, and with vorticity fields</a:t>
            </a:r>
          </a:p>
          <a:p>
            <a:pPr marL="457200" lvl="1" indent="0" eaLnBrk="1" hangingPunct="1">
              <a:spcBef>
                <a:spcPct val="15000"/>
              </a:spcBef>
              <a:buNone/>
            </a:pPr>
            <a:endParaRPr lang="de-DE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test_backcurve40_fire+vapor">
            <a:hlinkClick r:id="" action="ppaction://media"/>
            <a:extLst>
              <a:ext uri="{FF2B5EF4-FFF2-40B4-BE49-F238E27FC236}">
                <a16:creationId xmlns:a16="http://schemas.microsoft.com/office/drawing/2014/main" id="{56D13076-C02A-C774-B567-83A95771D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554" y="2325329"/>
            <a:ext cx="3994987" cy="3271724"/>
          </a:xfrm>
          <a:prstGeom prst="rect">
            <a:avLst/>
          </a:prstGeom>
        </p:spPr>
      </p:pic>
      <p:pic>
        <p:nvPicPr>
          <p:cNvPr id="11" name="test_backcurve40_fire+vapor+streamline">
            <a:hlinkClick r:id="" action="ppaction://media"/>
            <a:extLst>
              <a:ext uri="{FF2B5EF4-FFF2-40B4-BE49-F238E27FC236}">
                <a16:creationId xmlns:a16="http://schemas.microsoft.com/office/drawing/2014/main" id="{3A7F47E3-DD5C-C22A-B8CC-3017F3D999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08618" y="2325329"/>
            <a:ext cx="3994988" cy="3271724"/>
          </a:xfrm>
          <a:prstGeom prst="rect">
            <a:avLst/>
          </a:prstGeom>
        </p:spPr>
      </p:pic>
      <p:pic>
        <p:nvPicPr>
          <p:cNvPr id="17" name="test_backcurve40_fire+vapor+vorticity">
            <a:hlinkClick r:id="" action="ppaction://media"/>
            <a:extLst>
              <a:ext uri="{FF2B5EF4-FFF2-40B4-BE49-F238E27FC236}">
                <a16:creationId xmlns:a16="http://schemas.microsoft.com/office/drawing/2014/main" id="{9A14C46A-B815-ECFF-BF00-7D20EA6A355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37461" y="2325330"/>
            <a:ext cx="3994987" cy="32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6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Milestone 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Wild Fire 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156D-3AAB-41D6-BA15-ABA5D8C0B350}" type="slidenum">
              <a:rPr lang="en-GB" smtClean="0"/>
              <a:pPr/>
              <a:t>8</a:t>
            </a:fld>
            <a:r>
              <a:rPr lang="en-GB"/>
              <a:t>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CDAAC-9DD1-4FB9-8B8E-5E95F62C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1111408" cy="511256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35000"/>
              </a:spcBef>
              <a:buNone/>
            </a:pPr>
            <a:r>
              <a:rPr lang="en-US" altLang="de-DE" sz="2800" dirty="0"/>
              <a:t>Problems / Challenges</a:t>
            </a:r>
          </a:p>
          <a:p>
            <a:pPr lvl="1" eaLnBrk="1" hangingPunct="1">
              <a:spcBef>
                <a:spcPct val="15000"/>
              </a:spcBef>
            </a:pP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Which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challenges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have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faced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so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far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lvl="2">
              <a:spcBef>
                <a:spcPct val="15000"/>
              </a:spcBef>
            </a:pPr>
            <a:r>
              <a:rPr lang="en-US" altLang="zh-CN" sz="2000" dirty="0"/>
              <a:t>Simplify and keep those</a:t>
            </a:r>
            <a:r>
              <a:rPr lang="de-DE" sz="2000" dirty="0"/>
              <a:t> </a:t>
            </a:r>
            <a:r>
              <a:rPr lang="de-DE" sz="2000" dirty="0" err="1"/>
              <a:t>elements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most</a:t>
            </a:r>
            <a:r>
              <a:rPr lang="de-DE" sz="2000" dirty="0"/>
              <a:t> </a:t>
            </a:r>
            <a:r>
              <a:rPr lang="de-DE" sz="2000" dirty="0" err="1"/>
              <a:t>useful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visualization</a:t>
            </a:r>
            <a:r>
              <a:rPr lang="de-DE" sz="2000" dirty="0"/>
              <a:t> </a:t>
            </a:r>
            <a:r>
              <a:rPr lang="de-DE" sz="2000" dirty="0" err="1"/>
              <a:t>goal</a:t>
            </a:r>
            <a:r>
              <a:rPr lang="de-DE" sz="2000" dirty="0"/>
              <a:t>.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 will </a:t>
            </a:r>
            <a:r>
              <a:rPr lang="de-DE" sz="2000" dirty="0" err="1"/>
              <a:t>mess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scene</a:t>
            </a:r>
            <a:r>
              <a:rPr lang="de-DE" sz="2000" dirty="0"/>
              <a:t>. </a:t>
            </a:r>
            <a:r>
              <a:rPr lang="de-DE" sz="2000" dirty="0" err="1"/>
              <a:t>For</a:t>
            </a:r>
            <a:r>
              <a:rPr lang="de-DE" sz="2000" dirty="0"/>
              <a:t> e.g., </a:t>
            </a:r>
            <a:r>
              <a:rPr lang="de-DE" sz="2000" dirty="0" err="1"/>
              <a:t>better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remove</a:t>
            </a:r>
            <a:r>
              <a:rPr lang="de-DE" sz="2000" dirty="0"/>
              <a:t> </a:t>
            </a:r>
            <a:r>
              <a:rPr lang="en-US" sz="2000" dirty="0"/>
              <a:t>vorticity field</a:t>
            </a:r>
            <a:r>
              <a:rPr lang="de-DE" sz="2000" dirty="0"/>
              <a:t>.</a:t>
            </a:r>
          </a:p>
          <a:p>
            <a:pPr lvl="2">
              <a:spcBef>
                <a:spcPct val="15000"/>
              </a:spcBef>
            </a:pPr>
            <a:r>
              <a:rPr lang="de-DE" sz="2000" dirty="0" err="1"/>
              <a:t>Paraview</a:t>
            </a:r>
            <a:r>
              <a:rPr lang="de-DE" sz="2000" dirty="0"/>
              <a:t> and VTK </a:t>
            </a:r>
            <a:r>
              <a:rPr lang="en-US" sz="2000" dirty="0"/>
              <a:t>may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a </a:t>
            </a:r>
            <a:r>
              <a:rPr lang="de-DE" sz="2000" dirty="0" err="1"/>
              <a:t>big</a:t>
            </a:r>
            <a:r>
              <a:rPr lang="de-DE" sz="2000" dirty="0"/>
              <a:t> </a:t>
            </a:r>
            <a:r>
              <a:rPr lang="de-DE" sz="2000" dirty="0" err="1"/>
              <a:t>difference</a:t>
            </a:r>
            <a:r>
              <a:rPr lang="de-DE" sz="2000" dirty="0"/>
              <a:t> in form </a:t>
            </a:r>
            <a:r>
              <a:rPr lang="de-DE" sz="2000" dirty="0" err="1"/>
              <a:t>when</a:t>
            </a:r>
            <a:r>
              <a:rPr lang="de-DE" sz="2000" dirty="0"/>
              <a:t> </a:t>
            </a:r>
            <a:r>
              <a:rPr lang="de-DE" sz="2000" dirty="0" err="1"/>
              <a:t>implementing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function</a:t>
            </a:r>
            <a:r>
              <a:rPr lang="de-DE" sz="2000" dirty="0"/>
              <a:t>. </a:t>
            </a:r>
          </a:p>
          <a:p>
            <a:pPr lvl="1" eaLnBrk="1" hangingPunct="1">
              <a:spcBef>
                <a:spcPct val="15000"/>
              </a:spcBef>
            </a:pP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there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anything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are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currently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stuck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lvl="2">
              <a:spcBef>
                <a:spcPct val="15000"/>
              </a:spcBef>
            </a:pPr>
            <a:r>
              <a:rPr lang="de-DE" sz="2000" dirty="0"/>
              <a:t>Analyze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causes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VLS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visualization</a:t>
            </a:r>
            <a:r>
              <a:rPr lang="de-DE" sz="2000" dirty="0"/>
              <a:t> </a:t>
            </a:r>
            <a:r>
              <a:rPr lang="de-DE" sz="2000" dirty="0" err="1"/>
              <a:t>results</a:t>
            </a:r>
            <a:r>
              <a:rPr lang="de-DE" sz="2000" dirty="0"/>
              <a:t>.</a:t>
            </a:r>
            <a:endParaRPr lang="de-DE" sz="2000" b="1" dirty="0"/>
          </a:p>
          <a:p>
            <a:pPr lvl="1" eaLnBrk="1" hangingPunct="1">
              <a:spcBef>
                <a:spcPct val="15000"/>
              </a:spcBef>
            </a:pP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Does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team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work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well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together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lvl="2">
              <a:spcBef>
                <a:spcPct val="15000"/>
              </a:spcBef>
            </a:pPr>
            <a:endParaRPr lang="en-US" dirty="0"/>
          </a:p>
        </p:txBody>
      </p:sp>
      <p:pic>
        <p:nvPicPr>
          <p:cNvPr id="1026" name="Picture 2" descr="Meme: &quot;YEAH AND&quot; - All Templates - Meme-arsenal.com">
            <a:extLst>
              <a:ext uri="{FF2B5EF4-FFF2-40B4-BE49-F238E27FC236}">
                <a16:creationId xmlns:a16="http://schemas.microsoft.com/office/drawing/2014/main" id="{89E05EDF-E83F-04CC-2912-9E51F580D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0"/>
          <a:stretch/>
        </p:blipFill>
        <p:spPr bwMode="auto">
          <a:xfrm>
            <a:off x="2468049" y="4222832"/>
            <a:ext cx="2752725" cy="132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05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/>
              <a:t>Milestone 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Wild Fire 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156D-3AAB-41D6-BA15-ABA5D8C0B350}" type="slidenum">
              <a:rPr lang="en-GB" smtClean="0"/>
              <a:pPr/>
              <a:t>9</a:t>
            </a:fld>
            <a:r>
              <a:rPr lang="en-GB"/>
              <a:t>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CDAAC-9DD1-4FB9-8B8E-5E95F62C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0535146" cy="511256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35000"/>
              </a:spcBef>
              <a:buNone/>
            </a:pPr>
            <a:r>
              <a:rPr lang="en-US" altLang="de-DE" sz="2800" dirty="0"/>
              <a:t>Timeline</a:t>
            </a:r>
          </a:p>
          <a:p>
            <a:pPr lvl="1" eaLnBrk="1" hangingPunct="1">
              <a:spcBef>
                <a:spcPct val="15000"/>
              </a:spcBef>
            </a:pP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do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want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achieve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by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final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presentation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lvl="2">
              <a:spcBef>
                <a:spcPct val="15000"/>
              </a:spcBef>
            </a:pPr>
            <a:r>
              <a:rPr lang="en-US" sz="2000" dirty="0" err="1">
                <a:solidFill>
                  <a:schemeClr val="accent4"/>
                </a:solidFill>
              </a:rPr>
              <a:t>Isosurfaces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  <a:r>
              <a:rPr lang="en-US" sz="2000" dirty="0"/>
              <a:t> more precise contours of fire, decided by oxygen level and fire-induced heat.</a:t>
            </a:r>
          </a:p>
          <a:p>
            <a:pPr lvl="2">
              <a:spcBef>
                <a:spcPct val="15000"/>
              </a:spcBef>
            </a:pPr>
            <a:r>
              <a:rPr lang="en-US" sz="2000" dirty="0">
                <a:solidFill>
                  <a:schemeClr val="accent4"/>
                </a:solidFill>
              </a:rPr>
              <a:t>Quantitative Analysis</a:t>
            </a:r>
            <a:r>
              <a:rPr lang="en-US" sz="2000" dirty="0"/>
              <a:t>: on how terrain and vorticity influence the VLS behavior.</a:t>
            </a:r>
          </a:p>
          <a:p>
            <a:pPr lvl="2">
              <a:spcBef>
                <a:spcPct val="15000"/>
              </a:spcBef>
            </a:pPr>
            <a:r>
              <a:rPr lang="en-US" sz="2000" dirty="0">
                <a:solidFill>
                  <a:schemeClr val="accent4"/>
                </a:solidFill>
              </a:rPr>
              <a:t>VTK Implementation.</a:t>
            </a:r>
            <a:endParaRPr lang="en-US" sz="2000" dirty="0"/>
          </a:p>
          <a:p>
            <a:pPr lvl="1" eaLnBrk="1" hangingPunct="1">
              <a:spcBef>
                <a:spcPct val="15000"/>
              </a:spcBef>
            </a:pP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Make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a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sketch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remaining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75000"/>
                  </a:schemeClr>
                </a:solidFill>
              </a:rPr>
              <a:t>timeline</a:t>
            </a:r>
            <a:r>
              <a:rPr lang="de-DE" sz="24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lvl="2">
              <a:spcBef>
                <a:spcPct val="15000"/>
              </a:spcBef>
            </a:pPr>
            <a:r>
              <a:rPr lang="de-DE" sz="2000" dirty="0" err="1"/>
              <a:t>Isosurfaces</a:t>
            </a:r>
            <a:r>
              <a:rPr lang="de-DE" sz="2000" dirty="0"/>
              <a:t> + </a:t>
            </a:r>
            <a:r>
              <a:rPr lang="de-DE" sz="2000" dirty="0" err="1"/>
              <a:t>full</a:t>
            </a:r>
            <a:r>
              <a:rPr lang="de-DE" sz="2000" dirty="0"/>
              <a:t> </a:t>
            </a:r>
            <a:r>
              <a:rPr lang="de-DE" sz="2000" dirty="0" err="1"/>
              <a:t>animation</a:t>
            </a:r>
            <a:r>
              <a:rPr lang="de-DE" sz="2000" dirty="0"/>
              <a:t>: 1 </a:t>
            </a:r>
            <a:r>
              <a:rPr lang="de-DE" sz="2000" dirty="0" err="1"/>
              <a:t>week</a:t>
            </a:r>
            <a:r>
              <a:rPr lang="de-DE" sz="2000" dirty="0"/>
              <a:t>.</a:t>
            </a:r>
          </a:p>
          <a:p>
            <a:pPr lvl="2">
              <a:spcBef>
                <a:spcPct val="15000"/>
              </a:spcBef>
            </a:pPr>
            <a:r>
              <a:rPr lang="en-US" sz="2000" dirty="0"/>
              <a:t>Implement</a:t>
            </a:r>
            <a:r>
              <a:rPr lang="en-US" altLang="zh-CN" sz="2000" dirty="0"/>
              <a:t>ing</a:t>
            </a:r>
            <a:r>
              <a:rPr lang="en-US" sz="2000" dirty="0"/>
              <a:t> in VTK +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de-DE" sz="2000" dirty="0"/>
              <a:t>Analysis: 1</a:t>
            </a:r>
            <a:r>
              <a:rPr lang="en-US" sz="2000" dirty="0"/>
              <a:t>-2 </a:t>
            </a:r>
            <a:r>
              <a:rPr lang="en-US" altLang="zh-CN" sz="2000" dirty="0"/>
              <a:t>weeks.</a:t>
            </a:r>
          </a:p>
          <a:p>
            <a:pPr lvl="2">
              <a:spcBef>
                <a:spcPct val="15000"/>
              </a:spcBef>
            </a:pPr>
            <a:r>
              <a:rPr lang="en-US" sz="2000" dirty="0"/>
              <a:t>Report and final presentation slides: &lt; 1 week.</a:t>
            </a:r>
            <a:endParaRPr lang="de-DE" sz="2000" dirty="0"/>
          </a:p>
          <a:p>
            <a:pPr lvl="1">
              <a:spcBef>
                <a:spcPct val="15000"/>
              </a:spcBef>
            </a:pP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you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are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behind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schedule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which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items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do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you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prioritize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and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what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might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be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left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out in </a:t>
            </a:r>
            <a:r>
              <a:rPr lang="de-DE" sz="2400" strike="sngStrik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the</a:t>
            </a:r>
            <a:r>
              <a:rPr lang="de-DE" sz="2400" strike="sngStrik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end?</a:t>
            </a:r>
          </a:p>
        </p:txBody>
      </p:sp>
    </p:spTree>
    <p:extLst>
      <p:ext uri="{BB962C8B-B14F-4D97-AF65-F5344CB8AC3E}">
        <p14:creationId xmlns:p14="http://schemas.microsoft.com/office/powerpoint/2010/main" val="1174986576"/>
      </p:ext>
    </p:extLst>
  </p:cSld>
  <p:clrMapOvr>
    <a:masterClrMapping/>
  </p:clrMapOvr>
</p:sld>
</file>

<file path=ppt/theme/theme1.xml><?xml version="1.0" encoding="utf-8"?>
<a:theme xmlns:a="http://schemas.openxmlformats.org/drawingml/2006/main" name="cgl_slideset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6CC"/>
      </a:accent1>
      <a:accent2>
        <a:srgbClr val="FFC000"/>
      </a:accent2>
      <a:accent3>
        <a:srgbClr val="92D050"/>
      </a:accent3>
      <a:accent4>
        <a:srgbClr val="C00000"/>
      </a:accent4>
      <a:accent5>
        <a:srgbClr val="F58139"/>
      </a:accent5>
      <a:accent6>
        <a:srgbClr val="2D2DB9"/>
      </a:accent6>
      <a:hlink>
        <a:srgbClr val="0070C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>
          <a:noFill/>
        </a:ln>
        <a:effectLst/>
      </a:spPr>
      <a:bodyPr wrap="none" anchor="ctr"/>
      <a:lstStyle>
        <a:defPPr>
          <a:defRPr>
            <a:solidFill>
              <a:srgbClr val="566B73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ETH Light" pitchFamily="2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NewSlidese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Slidese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cgl_slideset</Template>
  <TotalTime>4179</TotalTime>
  <Words>515</Words>
  <Application>Microsoft Office PowerPoint</Application>
  <PresentationFormat>宽屏</PresentationFormat>
  <Paragraphs>90</Paragraphs>
  <Slides>9</Slides>
  <Notes>9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ETH Light</vt:lpstr>
      <vt:lpstr>Arial</vt:lpstr>
      <vt:lpstr>Calibri</vt:lpstr>
      <vt:lpstr>Calibri Light</vt:lpstr>
      <vt:lpstr>Times New Roman</vt:lpstr>
      <vt:lpstr>Wingdings</vt:lpstr>
      <vt:lpstr>cgl_slideset</vt:lpstr>
      <vt:lpstr>Wild Fire (B) Milestone Presentation </vt:lpstr>
      <vt:lpstr>Milestone Presentation</vt:lpstr>
      <vt:lpstr>Milestone Presentation</vt:lpstr>
      <vt:lpstr>Milestone Presentation</vt:lpstr>
      <vt:lpstr>Milestone Presentation</vt:lpstr>
      <vt:lpstr>Milestone Presentation</vt:lpstr>
      <vt:lpstr>Milestone Presentation</vt:lpstr>
      <vt:lpstr>Milestone Presentation</vt:lpstr>
      <vt:lpstr>Milestone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Günther</dc:creator>
  <cp:lastModifiedBy>铱彤 夏</cp:lastModifiedBy>
  <cp:revision>1704</cp:revision>
  <dcterms:created xsi:type="dcterms:W3CDTF">2011-05-17T10:45:55Z</dcterms:created>
  <dcterms:modified xsi:type="dcterms:W3CDTF">2023-04-24T08:32:34Z</dcterms:modified>
</cp:coreProperties>
</file>